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62" r:id="rId5"/>
    <p:sldId id="265" r:id="rId6"/>
    <p:sldId id="272" r:id="rId7"/>
    <p:sldId id="257" r:id="rId8"/>
    <p:sldId id="266" r:id="rId9"/>
    <p:sldId id="271" r:id="rId10"/>
    <p:sldId id="267" r:id="rId11"/>
    <p:sldId id="269" r:id="rId12"/>
    <p:sldId id="268" r:id="rId13"/>
    <p:sldId id="273" r:id="rId14"/>
    <p:sldId id="264" r:id="rId15"/>
    <p:sldId id="274" r:id="rId16"/>
    <p:sldId id="275" r:id="rId17"/>
    <p:sldId id="276" r:id="rId18"/>
    <p:sldId id="263" r:id="rId19"/>
    <p:sldId id="279" r:id="rId20"/>
    <p:sldId id="277" r:id="rId21"/>
    <p:sldId id="278" r:id="rId22"/>
    <p:sldId id="342" r:id="rId23"/>
    <p:sldId id="343" r:id="rId24"/>
    <p:sldId id="344" r:id="rId25"/>
    <p:sldId id="345" r:id="rId26"/>
    <p:sldId id="346" r:id="rId27"/>
    <p:sldId id="347" r:id="rId28"/>
    <p:sldId id="352" r:id="rId29"/>
    <p:sldId id="348" r:id="rId30"/>
    <p:sldId id="349" r:id="rId31"/>
    <p:sldId id="350" r:id="rId32"/>
    <p:sldId id="353" r:id="rId33"/>
    <p:sldId id="359" r:id="rId34"/>
    <p:sldId id="358" r:id="rId35"/>
    <p:sldId id="357" r:id="rId36"/>
    <p:sldId id="36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43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991CF-DDD8-ED49-9275-FD9E4C2DFD84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79B6F-4B7A-1541-A8AA-20355F2309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466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17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20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60D73-B6CA-064C-B4CB-CD6E30F63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A19722-76D8-3545-80DA-5AE1E4899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3D9DF-FDDF-E842-806C-6F139B8D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7AFC5-D248-744B-A216-E93D247E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61212-8ED6-6748-9C6D-C17E0B2C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31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9D8CE-8A87-E04E-9827-C083AEC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16E8A-84AF-A641-9379-0D6D02724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B364C-E8EF-5049-93BD-16585E5B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272C5-8376-5941-B0B3-8D58F106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EDA15-0A39-4544-9F63-0E8B960D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91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CAAC69-5372-8644-9DD1-96352225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34B8CF-6242-C64D-999B-481C8282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5D0A9-920F-A149-B55A-33756E78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3097C-F8E1-BA48-9CAA-9F3060B3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53302-7649-2846-97E7-6376F183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81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67EC0-B15D-9846-803D-6E937CE3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3923E-993E-5045-9C11-06CE923C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20200-E561-8044-9DC5-3D53A457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107D7-BE39-C740-A7D3-40004223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07797-6109-F74B-97F6-1658570B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19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1E508-0A5E-6146-9862-6E301BFE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7F7AB-DC57-9E41-B3D2-72374E71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11920-26AA-8840-9012-8C053BE9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21A01-7236-A549-9EA3-B79C9B35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E41E7-B11D-8F40-BC01-6B1F7160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12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17936-8F67-AC41-AC1E-A62EDFD8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8EBB6-0714-EC42-9328-163CCA7F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94061-7E1B-B046-AEDA-A11E0ACCF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92765-757C-7845-BA6D-79C7F052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87610-CACD-8741-87E5-8AB27BD2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8F8EE-2605-4047-9976-9FD3419F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71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94329-13C6-AB4F-8944-77546AB1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1A994-B066-9C45-88A7-FA03BC367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1096D8-CC2E-D441-9EAB-5AE7BDDB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A904E2-5F1C-D243-B026-C1B08D3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FFA5DF-A4CA-204D-B539-75056C9A1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2E619-A4DF-BC48-90F9-ABFB7FAB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1889E7-DF2D-5D43-9CA3-38C72253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82354B-8E92-6249-87AC-658A5EBB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465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693C2-18D7-4841-8576-672F56B6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41E4F8-77F7-6547-A489-4BB4B55F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FB5F3-0C7D-BD40-A636-E1FE445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63CD4-E378-D94C-80A2-35739B2A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3E40DD-8DB2-474A-A7B4-DCE660DE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1E3B0-A061-A944-823D-5559A050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5E6EE-072D-D443-BB5E-D7D443E7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89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1DE31-C2B0-E741-AAC9-C3915624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5C9B2-F2D0-4349-B7D1-8493839C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D01F8-B7FD-4B4F-90E6-F8AF9050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7B529-58BA-1041-A320-F7F1E9D2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20ABF3-8B8B-3342-97F0-4B007261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CFAA60-4A1D-4F47-A6F8-04ACF33E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56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AF602-9BB9-8345-9BC1-C30BCDE5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8B5D9E-94AD-D84A-B2A0-A77E39CC6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D1A7D2-64FE-E247-90E4-EEBBEA33B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9BC46-6390-0B40-875E-6887BB35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AA73-21EA-9C43-96CF-2F70948278E8}" type="datetimeFigureOut">
              <a:rPr kumimoji="1" lang="ko-KR" altLang="en-US" smtClean="0"/>
              <a:t>2020. 5. 12.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7AA7C-CD1F-C644-9290-938D787B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A09E70-C79D-5747-936B-F4EBF3EC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2E87-4F10-6B43-8F2F-C74B31690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85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3BF641-1507-954D-90BC-25FBD9E3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B5395-A512-8F48-B6EC-66B868C3C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30046-E25B-744B-B53F-3EE5BA0EC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5EF8AA73-21EA-9C43-96CF-2F70948278E8}" type="datetimeFigureOut">
              <a:rPr kumimoji="1" lang="ko-KR" altLang="en-US" smtClean="0"/>
              <a:pPr/>
              <a:t>2020. 5. 12.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9E608-2DFD-A945-B5E2-24CDFC25C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860F3-350B-9C49-9A8A-0501ADCEF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C2DF2E87-4F10-6B43-8F2F-C74B31690D6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47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ugbounty.naver.com/ko/" TargetMode="External"/><Relationship Id="rId2" Type="http://schemas.openxmlformats.org/officeDocument/2006/relationships/hyperlink" Target="https://www.krcert.or.kr/consult/software/vulnerability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curity.samsungmobile.com/rewardsProgram.smsb" TargetMode="External"/><Relationship Id="rId4" Type="http://schemas.openxmlformats.org/officeDocument/2006/relationships/hyperlink" Target="https://ridi.dev/bounty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" TargetMode="External"/><Relationship Id="rId4" Type="http://schemas.openxmlformats.org/officeDocument/2006/relationships/hyperlink" Target="https://www.w3schools.com/html/html_links.as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41310-BE9C-7242-B0A1-8934225AB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Web Hacking Basic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F1875C-13F4-AB48-867A-A04AE97B5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for ICEWALL Mentoring</a:t>
            </a:r>
          </a:p>
          <a:p>
            <a:r>
              <a:rPr kumimoji="1" lang="ko-KR" altLang="en-US" sz="1800" dirty="0"/>
              <a:t>조성준</a:t>
            </a:r>
          </a:p>
        </p:txBody>
      </p:sp>
    </p:spTree>
    <p:extLst>
      <p:ext uri="{BB962C8B-B14F-4D97-AF65-F5344CB8AC3E}">
        <p14:creationId xmlns:p14="http://schemas.microsoft.com/office/powerpoint/2010/main" val="2350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사이버작전경연대회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구 </a:t>
            </a:r>
            <a:r>
              <a:rPr kumimoji="1" lang="ko-KR" altLang="en-US" dirty="0" err="1"/>
              <a:t>화이트햇콘테스트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예선 </a:t>
            </a:r>
            <a:r>
              <a:rPr kumimoji="1" lang="en-US" altLang="ko-KR" dirty="0"/>
              <a:t>8</a:t>
            </a:r>
            <a:r>
              <a:rPr kumimoji="1" lang="ko-KR" altLang="en-US" dirty="0"/>
              <a:t>월 온라인 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본선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서울 어딘가의 호텔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 많음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국방부 주최</a:t>
            </a:r>
            <a:endParaRPr kumimoji="1"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D7E964-2393-B545-A6F8-845FE200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71" y="1989614"/>
            <a:ext cx="6265385" cy="4023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4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사이버공격방어대회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21A734-95D5-DF45-8075-4782A12F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15" y="2342199"/>
            <a:ext cx="3373651" cy="2530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61831B-309F-4A4A-8109-C5F6D225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231" y="2342199"/>
            <a:ext cx="3373650" cy="2530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E373E2-2C23-C347-B078-B1A7912B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42198"/>
            <a:ext cx="3373651" cy="2530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 설명선[R] 18">
            <a:extLst>
              <a:ext uri="{FF2B5EF4-FFF2-40B4-BE49-F238E27FC236}">
                <a16:creationId xmlns:a16="http://schemas.microsoft.com/office/drawing/2014/main" id="{9A4BEE0E-C5A0-5D46-AA70-D25196852621}"/>
              </a:ext>
            </a:extLst>
          </p:cNvPr>
          <p:cNvSpPr/>
          <p:nvPr/>
        </p:nvSpPr>
        <p:spPr>
          <a:xfrm>
            <a:off x="9624060" y="1927543"/>
            <a:ext cx="800100" cy="540385"/>
          </a:xfrm>
          <a:prstGeom prst="wedgeRectCallout">
            <a:avLst>
              <a:gd name="adj1" fmla="val -36087"/>
              <a:gd name="adj2" fmla="val 667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맛집</a:t>
            </a:r>
          </a:p>
        </p:txBody>
      </p:sp>
    </p:spTree>
    <p:extLst>
      <p:ext uri="{BB962C8B-B14F-4D97-AF65-F5344CB8AC3E}">
        <p14:creationId xmlns:p14="http://schemas.microsoft.com/office/powerpoint/2010/main" val="86250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Samsung CTF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개인전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예선 </a:t>
            </a:r>
            <a:r>
              <a:rPr kumimoji="1" lang="en-US" altLang="ko-KR" dirty="0"/>
              <a:t>?</a:t>
            </a:r>
            <a:r>
              <a:rPr kumimoji="1" lang="ko-KR" altLang="en-US" dirty="0"/>
              <a:t>월 온라인 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본선 </a:t>
            </a:r>
            <a:r>
              <a:rPr kumimoji="1" lang="en-US" altLang="ko-KR" dirty="0"/>
              <a:t>8</a:t>
            </a:r>
            <a:r>
              <a:rPr kumimoji="1" lang="ko-KR" altLang="en-US" dirty="0"/>
              <a:t>월 양재 </a:t>
            </a:r>
            <a:r>
              <a:rPr kumimoji="1" lang="ko-KR" altLang="en-US" dirty="0" err="1"/>
              <a:t>삼성리서치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 미침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매년 개최하지는 않음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78E8F-A4A8-A84F-B2E6-B7820B9C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670" y="1810703"/>
            <a:ext cx="5821680" cy="436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 설명선[R] 5">
            <a:extLst>
              <a:ext uri="{FF2B5EF4-FFF2-40B4-BE49-F238E27FC236}">
                <a16:creationId xmlns:a16="http://schemas.microsoft.com/office/drawing/2014/main" id="{711EB5B0-C993-CF4A-A6A9-B945224109CC}"/>
              </a:ext>
            </a:extLst>
          </p:cNvPr>
          <p:cNvSpPr/>
          <p:nvPr/>
        </p:nvSpPr>
        <p:spPr>
          <a:xfrm>
            <a:off x="8012430" y="3251200"/>
            <a:ext cx="971550" cy="540385"/>
          </a:xfrm>
          <a:prstGeom prst="wedgeRectCallout">
            <a:avLst>
              <a:gd name="adj1" fmla="val -36087"/>
              <a:gd name="adj2" fmla="val 667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짱해커</a:t>
            </a:r>
            <a:endParaRPr kumimoji="1" lang="ko-KR" altLang="en-US" dirty="0">
              <a:solidFill>
                <a:sysClr val="windowText" lastClr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25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버그바운티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기업의 취약점을 찾아주면 포상을 주는 제도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돈을 벌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08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버그바운티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PWN2OWN</a:t>
            </a:r>
            <a:r>
              <a:rPr kumimoji="1" lang="ko-KR" altLang="en-US" dirty="0"/>
              <a:t> </a:t>
            </a:r>
            <a:r>
              <a:rPr kumimoji="1" lang="en-US" altLang="ko-KR" dirty="0"/>
              <a:t>(CTF</a:t>
            </a:r>
            <a:r>
              <a:rPr kumimoji="1" lang="ko-KR" altLang="en-US" dirty="0"/>
              <a:t>는 아님</a:t>
            </a:r>
            <a:r>
              <a:rPr kumimoji="1"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세계 최대 </a:t>
            </a:r>
            <a:r>
              <a:rPr kumimoji="1" lang="ko-KR" altLang="en-US" dirty="0" err="1"/>
              <a:t>버그바운티</a:t>
            </a:r>
            <a:r>
              <a:rPr kumimoji="1" lang="ko-KR" altLang="en-US" dirty="0"/>
              <a:t> 대회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상금이 수십만 달러 수준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윈도우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크롬</a:t>
            </a:r>
            <a:r>
              <a:rPr kumimoji="1" lang="en-US" altLang="ko-KR" dirty="0"/>
              <a:t>,</a:t>
            </a:r>
            <a:r>
              <a:rPr kumimoji="1" lang="ko-KR" altLang="en-US" dirty="0"/>
              <a:t>  등이 타겟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400FE-C57E-E641-A4C4-36D6886D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03" y="603249"/>
            <a:ext cx="4606290" cy="2687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82C3B3-1237-FA47-A181-AAE2E31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03" y="3628072"/>
            <a:ext cx="4612623" cy="2548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45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버그바운티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dirty="0">
                <a:hlinkClick r:id="rId2"/>
              </a:rPr>
              <a:t>https://www.krcert.or.kr/consult/software/vulnerability.do 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" altLang="ko-KR" dirty="0">
                <a:hlinkClick r:id="rId3"/>
              </a:rPr>
              <a:t>https://bugbounty.naver.com/ko/</a:t>
            </a:r>
            <a:endParaRPr lang="en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" altLang="ko-KR" dirty="0">
                <a:hlinkClick r:id="rId4"/>
              </a:rPr>
              <a:t>https://ridi.dev/bounty.html</a:t>
            </a:r>
            <a:endParaRPr lang="en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" altLang="ko-KR" dirty="0">
                <a:hlinkClick r:id="rId5"/>
              </a:rPr>
              <a:t>https://security.samsungmobile.com/rewardsProgram.smsb</a:t>
            </a:r>
            <a:endParaRPr lang="en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KISA, </a:t>
            </a:r>
            <a:r>
              <a:rPr kumimoji="1" lang="ko-KR" altLang="en-US" dirty="0"/>
              <a:t>네이버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리디북스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삼성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해커원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라인 등</a:t>
            </a:r>
          </a:p>
        </p:txBody>
      </p:sp>
    </p:spTree>
    <p:extLst>
      <p:ext uri="{BB962C8B-B14F-4D97-AF65-F5344CB8AC3E}">
        <p14:creationId xmlns:p14="http://schemas.microsoft.com/office/powerpoint/2010/main" val="196133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KISA </a:t>
            </a:r>
            <a:r>
              <a:rPr kumimoji="1" lang="ko-KR" altLang="en-US" dirty="0" err="1"/>
              <a:t>버그바운티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2A7DE-5CD6-FD4D-943F-0818F741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627" y="1027906"/>
            <a:ext cx="4890173" cy="4930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D8494F0-0779-8145-B8ED-F663D3066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3,6,9,12</a:t>
            </a:r>
            <a:r>
              <a:rPr kumimoji="1" lang="ko-KR" altLang="en-US" dirty="0"/>
              <a:t>월 평가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소프트웨어 취약점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서버 건드리는 취약점은 평가 안함</a:t>
            </a:r>
          </a:p>
        </p:txBody>
      </p:sp>
    </p:spTree>
    <p:extLst>
      <p:ext uri="{BB962C8B-B14F-4D97-AF65-F5344CB8AC3E}">
        <p14:creationId xmlns:p14="http://schemas.microsoft.com/office/powerpoint/2010/main" val="424207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NAVER </a:t>
            </a:r>
            <a:r>
              <a:rPr kumimoji="1" lang="ko-KR" altLang="en-US" dirty="0" err="1"/>
              <a:t>버그바운티</a:t>
            </a:r>
            <a:endParaRPr kumimoji="1"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D8494F0-0779-8145-B8ED-F663D3066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웹 취약점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앱 취약점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EC032-96A4-9648-BC0C-101C45F2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7" y="2103065"/>
            <a:ext cx="6109683" cy="3500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6151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버그바운티</a:t>
            </a:r>
            <a:r>
              <a:rPr kumimoji="1" lang="ko-KR" altLang="en-US" dirty="0"/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val="177732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Cyber War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국가간 사이버 전쟁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정보 획득을 통해 안전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권력 획득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공격자가 누구인지 명확히 알아내기 어려움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APT???</a:t>
            </a:r>
          </a:p>
        </p:txBody>
      </p:sp>
    </p:spTree>
    <p:extLst>
      <p:ext uri="{BB962C8B-B14F-4D97-AF65-F5344CB8AC3E}">
        <p14:creationId xmlns:p14="http://schemas.microsoft.com/office/powerpoint/2010/main" val="363713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4E911-474A-9F4C-9A47-468CD49D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D4CAC-4101-8F4F-810E-7AD6FD8684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 dirty="0"/>
              <a:t>About</a:t>
            </a:r>
          </a:p>
          <a:p>
            <a:r>
              <a:rPr kumimoji="1" lang="ko-KR" altLang="en-US" dirty="0"/>
              <a:t>해킹을 왜 할까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CTF</a:t>
            </a: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Bug Bounty</a:t>
            </a: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Cyber War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751731-FA00-7C40-BD38-EE3FB251A5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회합 과제 관련</a:t>
            </a:r>
            <a:r>
              <a:rPr kumimoji="1" lang="en-US" altLang="ko-KR" dirty="0"/>
              <a:t> Q&amp;A</a:t>
            </a:r>
          </a:p>
          <a:p>
            <a:r>
              <a:rPr kumimoji="1" lang="en-US" altLang="ko-KR" dirty="0"/>
              <a:t>Web</a:t>
            </a: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HTML</a:t>
            </a:r>
          </a:p>
          <a:p>
            <a:pPr lvl="1"/>
            <a:r>
              <a:rPr kumimoji="1"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Javascript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PHP</a:t>
            </a:r>
          </a:p>
          <a:p>
            <a:pPr lvl="1"/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2371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Cyber War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8C5EB-1BC0-E74F-9B80-471507F8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65" y="2701419"/>
            <a:ext cx="4829687" cy="2005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196284-BD8E-074B-8651-00B08704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026023"/>
            <a:ext cx="5520712" cy="3352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58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Cyber War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2D9291-E012-B64C-8AAA-0095E96A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99" y="1607418"/>
            <a:ext cx="3913029" cy="4294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87A5A9-D1F6-024F-8AA7-75739467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" y="1841421"/>
            <a:ext cx="5181973" cy="3826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501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F84E9B-4356-1648-9641-7813C1DF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45" y="1416908"/>
            <a:ext cx="7433510" cy="53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Architecture</a:t>
            </a:r>
            <a:endParaRPr kumimoji="1"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0E27791-7626-1A43-969D-B9BB0244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3486" y="1690690"/>
            <a:ext cx="4165772" cy="3938961"/>
          </a:xfrm>
          <a:prstGeom prst="rect">
            <a:avLst/>
          </a:prstGeom>
        </p:spPr>
      </p:pic>
      <p:sp>
        <p:nvSpPr>
          <p:cNvPr id="3" name="사각형 설명선[R] 2">
            <a:extLst>
              <a:ext uri="{FF2B5EF4-FFF2-40B4-BE49-F238E27FC236}">
                <a16:creationId xmlns:a16="http://schemas.microsoft.com/office/drawing/2014/main" id="{D04CC30E-214F-F04E-9D72-B89F7024BCEB}"/>
              </a:ext>
            </a:extLst>
          </p:cNvPr>
          <p:cNvSpPr/>
          <p:nvPr/>
        </p:nvSpPr>
        <p:spPr>
          <a:xfrm>
            <a:off x="7409938" y="2073749"/>
            <a:ext cx="1812325" cy="395416"/>
          </a:xfrm>
          <a:prstGeom prst="wedgeRectCallout">
            <a:avLst>
              <a:gd name="adj1" fmla="val -57500"/>
              <a:gd name="adj2" fmla="val -187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Browser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사각형 설명선[R] 4">
            <a:extLst>
              <a:ext uri="{FF2B5EF4-FFF2-40B4-BE49-F238E27FC236}">
                <a16:creationId xmlns:a16="http://schemas.microsoft.com/office/drawing/2014/main" id="{234D8F51-4E95-F34C-8417-E79D2BB33CA8}"/>
              </a:ext>
            </a:extLst>
          </p:cNvPr>
          <p:cNvSpPr/>
          <p:nvPr/>
        </p:nvSpPr>
        <p:spPr>
          <a:xfrm>
            <a:off x="2751438" y="5875511"/>
            <a:ext cx="2059463" cy="395416"/>
          </a:xfrm>
          <a:prstGeom prst="wedgeRectCallout">
            <a:avLst>
              <a:gd name="adj1" fmla="val -25227"/>
              <a:gd name="adj2" fmla="val -1166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HTML, </a:t>
            </a:r>
            <a:r>
              <a:rPr kumimoji="1" lang="en-US" altLang="ko-KR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CSS, …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사각형 설명선[R] 5">
            <a:extLst>
              <a:ext uri="{FF2B5EF4-FFF2-40B4-BE49-F238E27FC236}">
                <a16:creationId xmlns:a16="http://schemas.microsoft.com/office/drawing/2014/main" id="{F6717E79-A432-3C4A-83C0-33B44060602F}"/>
              </a:ext>
            </a:extLst>
          </p:cNvPr>
          <p:cNvSpPr/>
          <p:nvPr/>
        </p:nvSpPr>
        <p:spPr>
          <a:xfrm>
            <a:off x="4963295" y="5875511"/>
            <a:ext cx="2630900" cy="395416"/>
          </a:xfrm>
          <a:prstGeom prst="wedgeRectCallout">
            <a:avLst>
              <a:gd name="adj1" fmla="val -35698"/>
              <a:gd name="adj2" fmla="val -1104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Python, PHP, NodeJS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사각형 설명선[R] 6">
            <a:extLst>
              <a:ext uri="{FF2B5EF4-FFF2-40B4-BE49-F238E27FC236}">
                <a16:creationId xmlns:a16="http://schemas.microsoft.com/office/drawing/2014/main" id="{C1475254-E9FC-9641-86EE-C131024BD63C}"/>
              </a:ext>
            </a:extLst>
          </p:cNvPr>
          <p:cNvSpPr/>
          <p:nvPr/>
        </p:nvSpPr>
        <p:spPr>
          <a:xfrm>
            <a:off x="7409938" y="4798541"/>
            <a:ext cx="2187147" cy="395416"/>
          </a:xfrm>
          <a:prstGeom prst="wedgeRectCallout">
            <a:avLst>
              <a:gd name="adj1" fmla="val -57500"/>
              <a:gd name="adj2" fmla="val -187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SQL, NoSQL, …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826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82E80-A3BD-754A-A20B-B7858F54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3270423"/>
            <a:ext cx="4746485" cy="340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A7F14C-686B-924E-A248-FB5BC71D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352" y="3270423"/>
            <a:ext cx="2341999" cy="3405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2FE9EF-4BB6-224A-8A0B-A4BB7DD21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1" y="1642080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EEEEA1-DBEF-834F-A3C1-A0DEFEEC6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57" y="1642080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1C1D5A-5656-1346-9F0C-455A013B2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3" y="1642080"/>
            <a:ext cx="144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F80D1-8D24-EE43-9A00-E6D164A89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70" y="1703553"/>
            <a:ext cx="1189469" cy="12687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067222-FDA2-0147-B897-3AC2C0EC4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96" y="1528939"/>
            <a:ext cx="1666283" cy="16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E55A3-A55B-CC4A-A0E3-69A11E7FAD6A}"/>
              </a:ext>
            </a:extLst>
          </p:cNvPr>
          <p:cNvSpPr txBox="1"/>
          <p:nvPr/>
        </p:nvSpPr>
        <p:spPr>
          <a:xfrm>
            <a:off x="2152651" y="1690690"/>
            <a:ext cx="53591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브라우저는 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웹서버로부터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가공된 데이터를  입력 받는다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렌더링하여 보여준다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343-A447-9440-BC17-DA8E0D43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3130379"/>
            <a:ext cx="3853537" cy="3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F77753-1B59-B54A-B157-DE388AC3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74" y="3130380"/>
            <a:ext cx="3977397" cy="30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3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05768-C5D5-614D-9071-94BCF449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20" y="3097429"/>
            <a:ext cx="4068240" cy="3036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7EE863-F66B-5842-9E72-34BBAC87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894" y="3097429"/>
            <a:ext cx="4083394" cy="3047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CDD24-0ACD-CD4B-B60A-25E1A9876296}"/>
              </a:ext>
            </a:extLst>
          </p:cNvPr>
          <p:cNvSpPr txBox="1"/>
          <p:nvPr/>
        </p:nvSpPr>
        <p:spPr>
          <a:xfrm>
            <a:off x="2152651" y="1690690"/>
            <a:ext cx="53591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브라우저는 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웹서버로부터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가공된 데이터를  입력 받는다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렌더링하여 보여준다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87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E9533B-DF4A-ED40-A613-E1F5DBAA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61" y="1853514"/>
            <a:ext cx="7949279" cy="35669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961542-140C-3144-9764-3313D503F487}"/>
              </a:ext>
            </a:extLst>
          </p:cNvPr>
          <p:cNvSpPr/>
          <p:nvPr/>
        </p:nvSpPr>
        <p:spPr>
          <a:xfrm>
            <a:off x="2152650" y="5058032"/>
            <a:ext cx="7823372" cy="32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B45A9-0F85-C04F-9165-919B856C81BE}"/>
              </a:ext>
            </a:extLst>
          </p:cNvPr>
          <p:cNvSpPr/>
          <p:nvPr/>
        </p:nvSpPr>
        <p:spPr>
          <a:xfrm>
            <a:off x="2215978" y="1853514"/>
            <a:ext cx="6524368" cy="12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057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046441-BC57-5A46-9365-D3422D7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81" y="1584216"/>
            <a:ext cx="5590239" cy="2999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2A4A76-2AFF-804E-B633-3F6DAF88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94" y="3009361"/>
            <a:ext cx="6565556" cy="35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B11AC-466F-EA4D-870B-8DE47B4DEDC4}"/>
              </a:ext>
            </a:extLst>
          </p:cNvPr>
          <p:cNvSpPr txBox="1"/>
          <p:nvPr/>
        </p:nvSpPr>
        <p:spPr>
          <a:xfrm>
            <a:off x="2152650" y="3015049"/>
            <a:ext cx="474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img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pic_trulli.jpg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 alt="Italian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Trulli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CA97A-17F7-E949-823E-B18404C6F957}"/>
              </a:ext>
            </a:extLst>
          </p:cNvPr>
          <p:cNvSpPr txBox="1"/>
          <p:nvPr/>
        </p:nvSpPr>
        <p:spPr>
          <a:xfrm>
            <a:off x="2152650" y="3571103"/>
            <a:ext cx="574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www.afreeca.com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"&gt;&lt;/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02A65-9861-E144-B62D-0AECF3DCC70E}"/>
              </a:ext>
            </a:extLst>
          </p:cNvPr>
          <p:cNvSpPr txBox="1"/>
          <p:nvPr/>
        </p:nvSpPr>
        <p:spPr>
          <a:xfrm>
            <a:off x="2152651" y="4127157"/>
            <a:ext cx="529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&lt;a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"&gt;Let's go&lt;/a&gt;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0C2ED-E7CA-4B41-8A13-7942C08BBD46}"/>
              </a:ext>
            </a:extLst>
          </p:cNvPr>
          <p:cNvSpPr txBox="1"/>
          <p:nvPr/>
        </p:nvSpPr>
        <p:spPr>
          <a:xfrm>
            <a:off x="2152651" y="2458995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&lt;p&gt;My first paragraph.&lt;/p&gt;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2152651" y="1902941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&lt;h1&gt;My First Heading&lt;/h1&gt;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5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799B0-D842-CD4C-B64C-8FBAD78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About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2D94C-153E-BC4F-B5F9-F665ADB37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7510" y="1825625"/>
            <a:ext cx="37376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조성준</a:t>
            </a:r>
            <a:r>
              <a:rPr kumimoji="1" lang="en-US" altLang="ko-KR" sz="2000" dirty="0"/>
              <a:t> (a.k.a. </a:t>
            </a:r>
            <a:r>
              <a:rPr kumimoji="1" lang="en-US" altLang="ko-KR" sz="2000" dirty="0" err="1"/>
              <a:t>DelspoN</a:t>
            </a:r>
            <a:r>
              <a:rPr kumimoji="1" lang="en-US" altLang="ko-KR" sz="2000" dirty="0"/>
              <a:t>)</a:t>
            </a:r>
          </a:p>
          <a:p>
            <a:pPr marL="0" indent="0">
              <a:buNone/>
            </a:pPr>
            <a:endParaRPr kumimoji="1" lang="en-US" altLang="ko-KR" sz="300" dirty="0"/>
          </a:p>
          <a:p>
            <a:pPr marL="0" indent="0">
              <a:buNone/>
            </a:pPr>
            <a:r>
              <a:rPr kumimoji="1" lang="en-US" altLang="ko-KR" sz="2000" dirty="0"/>
              <a:t>Security Researcher</a:t>
            </a:r>
          </a:p>
          <a:p>
            <a:pPr marL="0" indent="0">
              <a:buNone/>
            </a:pPr>
            <a:endParaRPr kumimoji="1" lang="en-US" altLang="ko-KR" sz="300" dirty="0"/>
          </a:p>
          <a:p>
            <a:pPr marL="0" indent="0">
              <a:buNone/>
            </a:pPr>
            <a:r>
              <a:rPr kumimoji="1" lang="ko-KR" altLang="en-US" sz="2000" dirty="0"/>
              <a:t>한양대학교 </a:t>
            </a:r>
            <a:r>
              <a:rPr kumimoji="1" lang="en-US" altLang="ko-KR" sz="2000" dirty="0"/>
              <a:t>17</a:t>
            </a:r>
            <a:r>
              <a:rPr kumimoji="1" lang="ko-KR" altLang="en-US" sz="2000" dirty="0"/>
              <a:t>학번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학년 휴학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strike="sngStrike" dirty="0"/>
              <a:t>원자력공학과 전공</a:t>
            </a:r>
            <a:endParaRPr kumimoji="1" lang="en-US" altLang="ko-KR" sz="2000" strike="sngStrike" dirty="0"/>
          </a:p>
          <a:p>
            <a:pPr marL="0" indent="0">
              <a:buNone/>
            </a:pPr>
            <a:r>
              <a:rPr kumimoji="1" lang="ko-KR" altLang="en-US" sz="2000" dirty="0"/>
              <a:t>컴퓨터소프트웨어학부 전공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2019</a:t>
            </a:r>
            <a:r>
              <a:rPr kumimoji="1" lang="ko-KR" altLang="en-US" sz="2000" dirty="0"/>
              <a:t>년도 </a:t>
            </a:r>
            <a:r>
              <a:rPr kumimoji="1" lang="en-US" altLang="ko-KR" sz="2000" dirty="0"/>
              <a:t>ICEWALL </a:t>
            </a:r>
            <a:r>
              <a:rPr kumimoji="1" lang="ko-KR" altLang="en-US" sz="2000" dirty="0"/>
              <a:t>회장</a:t>
            </a:r>
            <a:endParaRPr kumimoji="1"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B671EA-A592-9C48-B3F8-4E5EF1FD9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0860" y="1825625"/>
            <a:ext cx="4754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국내외 컨퍼런스 발표 경험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1400" dirty="0" err="1"/>
              <a:t>Pwning</a:t>
            </a:r>
            <a:r>
              <a:rPr kumimoji="1" lang="en-US" altLang="ko-KR" sz="1400" dirty="0"/>
              <a:t> Centrally-Controlled Smart Home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HITB AMS</a:t>
            </a:r>
          </a:p>
          <a:p>
            <a:pPr marL="0" indent="0">
              <a:buNone/>
            </a:pPr>
            <a:r>
              <a:rPr kumimoji="1" lang="en-US" altLang="ko-KR" sz="1400" dirty="0"/>
              <a:t>Smart Home Hacking in Real World / CODEGATE Conf.</a:t>
            </a:r>
          </a:p>
          <a:p>
            <a:pPr marL="0" indent="0">
              <a:buNone/>
            </a:pPr>
            <a:endParaRPr kumimoji="1" lang="en-US" altLang="ko-KR" sz="300" dirty="0"/>
          </a:p>
          <a:p>
            <a:pPr marL="0" indent="0">
              <a:buNone/>
            </a:pPr>
            <a:r>
              <a:rPr kumimoji="1" lang="ko-KR" altLang="en-US" sz="2000" dirty="0"/>
              <a:t>취약점 분석 경험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1400" dirty="0"/>
              <a:t>리눅스 커널</a:t>
            </a:r>
            <a:r>
              <a:rPr kumimoji="1" lang="en-US" altLang="ko-KR" sz="1400" dirty="0"/>
              <a:t>, WD NAS, </a:t>
            </a:r>
            <a:r>
              <a:rPr kumimoji="1" lang="ko-KR" altLang="en-US" sz="1400" dirty="0"/>
              <a:t>금융 보안 프로그램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네이버 취약점 등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300" dirty="0"/>
          </a:p>
          <a:p>
            <a:pPr marL="0" indent="0">
              <a:buNone/>
            </a:pPr>
            <a:r>
              <a:rPr kumimoji="1" lang="ko-KR" altLang="en-US" sz="2000" dirty="0"/>
              <a:t>국내외 해킹 대회 출전 경험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1400" dirty="0"/>
              <a:t>TrendMicro CTF Final 10</a:t>
            </a:r>
            <a:r>
              <a:rPr kumimoji="1" lang="en-US" altLang="ko-KR" sz="1400" baseline="30000" dirty="0"/>
              <a:t>th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Quals</a:t>
            </a:r>
            <a:r>
              <a:rPr kumimoji="1" lang="en-US" altLang="ko-KR" sz="1400" dirty="0"/>
              <a:t> 3</a:t>
            </a:r>
            <a:r>
              <a:rPr kumimoji="1" lang="en-US" altLang="ko-KR" sz="1400" baseline="30000" dirty="0"/>
              <a:t>rd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DVP Blockchain CTF 3</a:t>
            </a:r>
            <a:r>
              <a:rPr kumimoji="1" lang="en-US" altLang="ko-KR" sz="1400" baseline="30000" dirty="0"/>
              <a:t>rd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국방부 주최 사이버작전경연대회 </a:t>
            </a:r>
            <a:r>
              <a:rPr kumimoji="1" lang="en-US" altLang="ko-KR" sz="1400" dirty="0"/>
              <a:t>Final 7</a:t>
            </a:r>
            <a:r>
              <a:rPr kumimoji="1" lang="en-US" altLang="ko-KR" sz="1400" baseline="30000" dirty="0"/>
              <a:t>th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Quals</a:t>
            </a:r>
            <a:r>
              <a:rPr kumimoji="1" lang="en-US" altLang="ko-KR" sz="1400" dirty="0"/>
              <a:t> 1</a:t>
            </a:r>
            <a:r>
              <a:rPr kumimoji="1" lang="en-US" altLang="ko-KR" sz="1400" baseline="30000" dirty="0"/>
              <a:t>st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국정원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주최 사이버공격방어대회 </a:t>
            </a:r>
            <a:r>
              <a:rPr kumimoji="1" lang="en-US" altLang="ko-KR" sz="1400" dirty="0"/>
              <a:t>Final 8</a:t>
            </a:r>
            <a:r>
              <a:rPr kumimoji="1" lang="en-US" altLang="ko-KR" sz="1400" baseline="30000" dirty="0"/>
              <a:t>th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Quals</a:t>
            </a:r>
            <a:r>
              <a:rPr kumimoji="1" lang="en-US" altLang="ko-KR" sz="1400" dirty="0"/>
              <a:t> 4</a:t>
            </a:r>
            <a:r>
              <a:rPr kumimoji="1" lang="en-US" altLang="ko-KR" sz="1400" baseline="30000" dirty="0"/>
              <a:t>th</a:t>
            </a:r>
          </a:p>
          <a:p>
            <a:pPr marL="0" indent="0">
              <a:buNone/>
            </a:pPr>
            <a:r>
              <a:rPr kumimoji="1" lang="ko-KR" altLang="en-US" sz="1400" dirty="0"/>
              <a:t>국제해킹방어대회</a:t>
            </a:r>
            <a:r>
              <a:rPr kumimoji="1" lang="en-US" altLang="ko-KR" sz="1400" dirty="0"/>
              <a:t> CODEGATE CTF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Final 7</a:t>
            </a:r>
            <a:r>
              <a:rPr kumimoji="1" lang="en-US" altLang="ko-KR" sz="1400" baseline="30000" dirty="0"/>
              <a:t>th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Quals</a:t>
            </a:r>
            <a:r>
              <a:rPr kumimoji="1" lang="en-US" altLang="ko-KR" sz="1400" dirty="0"/>
              <a:t> 4</a:t>
            </a:r>
            <a:r>
              <a:rPr kumimoji="1" lang="en-US" altLang="ko-KR" sz="1400" baseline="30000" dirty="0"/>
              <a:t>th</a:t>
            </a:r>
          </a:p>
          <a:p>
            <a:pPr marL="0" indent="0">
              <a:buNone/>
            </a:pPr>
            <a:r>
              <a:rPr kumimoji="1" lang="en-US" altLang="ko-KR" sz="1400" baseline="30000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1C0DD-4887-D24F-9B9A-03888EAEB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r="15946"/>
          <a:stretch/>
        </p:blipFill>
        <p:spPr>
          <a:xfrm>
            <a:off x="838200" y="1825625"/>
            <a:ext cx="1524000" cy="17379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43FAB9-360A-3442-8D66-DC064FCF8A69}"/>
              </a:ext>
            </a:extLst>
          </p:cNvPr>
          <p:cNvSpPr/>
          <p:nvPr/>
        </p:nvSpPr>
        <p:spPr>
          <a:xfrm rot="20405720">
            <a:off x="1846630" y="2755531"/>
            <a:ext cx="371419" cy="77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575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B11AC-466F-EA4D-870B-8DE47B4DEDC4}"/>
              </a:ext>
            </a:extLst>
          </p:cNvPr>
          <p:cNvSpPr txBox="1"/>
          <p:nvPr/>
        </p:nvSpPr>
        <p:spPr>
          <a:xfrm>
            <a:off x="2152651" y="3015049"/>
            <a:ext cx="550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img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pic_trulli.jpg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 onclick="alert('clicked')"&gt;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CA97A-17F7-E949-823E-B18404C6F957}"/>
              </a:ext>
            </a:extLst>
          </p:cNvPr>
          <p:cNvSpPr txBox="1"/>
          <p:nvPr/>
        </p:nvSpPr>
        <p:spPr>
          <a:xfrm>
            <a:off x="2152650" y="3571103"/>
            <a:ext cx="568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www.afreeca.com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"&gt;&lt;/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02A65-9861-E144-B62D-0AECF3DCC70E}"/>
              </a:ext>
            </a:extLst>
          </p:cNvPr>
          <p:cNvSpPr txBox="1"/>
          <p:nvPr/>
        </p:nvSpPr>
        <p:spPr>
          <a:xfrm>
            <a:off x="2152651" y="4127157"/>
            <a:ext cx="529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&lt;a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"&gt;Let's go&lt;/a&gt;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0C2ED-E7CA-4B41-8A13-7942C08BBD46}"/>
              </a:ext>
            </a:extLst>
          </p:cNvPr>
          <p:cNvSpPr txBox="1"/>
          <p:nvPr/>
        </p:nvSpPr>
        <p:spPr>
          <a:xfrm>
            <a:off x="2152651" y="2458995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&lt;p&gt;My first paragraph.&lt;/p&gt;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2152651" y="1902941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&lt;h1&gt;My First Heading&lt;/h1&gt;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9" name="사각형 설명선[R] 8">
            <a:extLst>
              <a:ext uri="{FF2B5EF4-FFF2-40B4-BE49-F238E27FC236}">
                <a16:creationId xmlns:a16="http://schemas.microsoft.com/office/drawing/2014/main" id="{7EF8D5A1-406E-7348-8E1F-3C6440D2BF6B}"/>
              </a:ext>
            </a:extLst>
          </p:cNvPr>
          <p:cNvSpPr/>
          <p:nvPr/>
        </p:nvSpPr>
        <p:spPr>
          <a:xfrm>
            <a:off x="5713545" y="2526272"/>
            <a:ext cx="1494564" cy="395416"/>
          </a:xfrm>
          <a:prstGeom prst="wedgeRectCallout">
            <a:avLst>
              <a:gd name="adj1" fmla="val -3864"/>
              <a:gd name="adj2" fmla="val 729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Javascript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9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 err="1"/>
              <a:t>Javascript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2152651" y="1902941"/>
            <a:ext cx="1180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15C2E-B0E9-9B46-9A13-0173A099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94" y="1902942"/>
            <a:ext cx="4406212" cy="1231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EDAF37-99C7-D545-9D02-3A735A7A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21" y="3380270"/>
            <a:ext cx="5030602" cy="31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7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 err="1"/>
              <a:t>Javascript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2638683" y="1861753"/>
            <a:ext cx="15048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x = 5;</a:t>
            </a:r>
            <a:b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y = 6;</a:t>
            </a:r>
            <a:b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z = x + y;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alert(z);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5E97-5C88-0C4F-9781-DE7C62BE0BCF}"/>
              </a:ext>
            </a:extLst>
          </p:cNvPr>
          <p:cNvSpPr txBox="1"/>
          <p:nvPr/>
        </p:nvSpPr>
        <p:spPr>
          <a:xfrm>
            <a:off x="5946174" y="1861754"/>
            <a:ext cx="2793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a="https://";</a:t>
            </a: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b="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";</a:t>
            </a: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location.href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=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a+b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455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PHP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2638683" y="1861753"/>
            <a:ext cx="2234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&lt;?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php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”Hello World”;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?&gt;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5E97-5C88-0C4F-9781-DE7C62BE0BCF}"/>
              </a:ext>
            </a:extLst>
          </p:cNvPr>
          <p:cNvSpPr txBox="1"/>
          <p:nvPr/>
        </p:nvSpPr>
        <p:spPr>
          <a:xfrm>
            <a:off x="5946174" y="1861754"/>
            <a:ext cx="15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&lt;?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php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$a = “Hello ”;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$b = “World”;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$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a.$b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?&gt;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93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SQL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5703A-FE0D-E64E-86CD-DFA38BA1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32" y="2042469"/>
            <a:ext cx="8394137" cy="32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0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SQL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EA825-5A01-6642-A141-0A985946450E}"/>
              </a:ext>
            </a:extLst>
          </p:cNvPr>
          <p:cNvSpPr txBox="1"/>
          <p:nvPr/>
        </p:nvSpPr>
        <p:spPr>
          <a:xfrm>
            <a:off x="4232188" y="3163330"/>
            <a:ext cx="372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  <a:hlinkClick r:id="rId3"/>
              </a:rPr>
              <a:t>https://www.w3schools.com/sql/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18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추천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15B52-11D8-7340-907E-20D21528F4FD}"/>
              </a:ext>
            </a:extLst>
          </p:cNvPr>
          <p:cNvSpPr txBox="1"/>
          <p:nvPr/>
        </p:nvSpPr>
        <p:spPr>
          <a:xfrm>
            <a:off x="1637536" y="2213310"/>
            <a:ext cx="891692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hlinkClick r:id="rId3"/>
              </a:rPr>
              <a:t>https://www.w3schools.com/sql</a:t>
            </a:r>
            <a:r>
              <a:rPr lang="en" altLang="ko-KR" dirty="0"/>
              <a:t> HOME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Order by</a:t>
            </a:r>
            <a:r>
              <a:rPr lang="ko-KR" altLang="en-US" dirty="0"/>
              <a:t>까지 읽고 실습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" altLang="ko-KR" dirty="0">
                <a:hlinkClick r:id="rId4"/>
              </a:rPr>
              <a:t>https://www.w3schools.com/html</a:t>
            </a:r>
            <a:r>
              <a:rPr lang="en" altLang="ko-KR" dirty="0"/>
              <a:t> HTML Links, Images, </a:t>
            </a:r>
            <a:r>
              <a:rPr lang="en" altLang="ko-KR" dirty="0" err="1"/>
              <a:t>Iframes</a:t>
            </a:r>
            <a:r>
              <a:rPr lang="en" altLang="ko-KR" dirty="0"/>
              <a:t>, </a:t>
            </a:r>
            <a:r>
              <a:rPr lang="en" altLang="ko-KR" dirty="0" err="1"/>
              <a:t>Javascript</a:t>
            </a:r>
            <a:r>
              <a:rPr lang="ko-KR" altLang="en-US" dirty="0"/>
              <a:t> 읽고 실습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" altLang="ko-KR" dirty="0">
                <a:hlinkClick r:id="rId5"/>
              </a:rPr>
              <a:t>https://www.w3schools.com/js</a:t>
            </a:r>
            <a:r>
              <a:rPr lang="en" altLang="ko-KR" dirty="0"/>
              <a:t> JS Location, Popup alert, Cookie </a:t>
            </a:r>
            <a:r>
              <a:rPr lang="ko-KR" altLang="en-US" dirty="0"/>
              <a:t>읽고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418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F2A1F-24C0-4941-8A7C-C4623082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해킹을 왜 할까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AB959-8615-A240-814C-83722D7F2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for fun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en-US" altLang="ko-KR" dirty="0"/>
              <a:t> CTF</a:t>
            </a:r>
          </a:p>
          <a:p>
            <a:r>
              <a:rPr kumimoji="1" lang="en-US" altLang="ko-KR" dirty="0"/>
              <a:t>for money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en-US" altLang="ko-KR" dirty="0"/>
              <a:t> Bug Bounty</a:t>
            </a:r>
          </a:p>
          <a:p>
            <a:r>
              <a:rPr kumimoji="1" lang="en-US" altLang="ko-KR" dirty="0"/>
              <a:t>for power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en-US" altLang="ko-KR" dirty="0"/>
              <a:t> Cyber War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76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CTF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해킹대회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해킹 관련 문제를 푼다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대회 시간이 긺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큰 대회는 보통 </a:t>
            </a:r>
            <a:r>
              <a:rPr kumimoji="1" lang="en-US" altLang="ko-KR" dirty="0"/>
              <a:t>24~72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온라인 예선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오프라인 본선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본선 가면 비행기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호텔 지원 해주는 곳도 있음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대회 겸 </a:t>
            </a:r>
            <a:r>
              <a:rPr kumimoji="1" lang="ko-KR" altLang="en-US" b="1" dirty="0"/>
              <a:t>여행</a:t>
            </a:r>
            <a:r>
              <a:rPr kumimoji="1" lang="ko-KR" altLang="en-US" dirty="0"/>
              <a:t> 굿</a:t>
            </a:r>
            <a:r>
              <a:rPr kumimoji="1" lang="en-US" altLang="ko-KR" dirty="0"/>
              <a:t>!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인생에 많은 깨달음과 도움을 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003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CTF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해킹대회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해킹 관련 문제를 푼다</a:t>
            </a:r>
            <a:r>
              <a:rPr kumimoji="1" lang="en-US" altLang="ko-KR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서버에 정답이 저장되어 있는 문제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프로그램을 분석해서 </a:t>
            </a:r>
            <a:r>
              <a:rPr kumimoji="1" lang="ko-KR" altLang="en-US" dirty="0" err="1"/>
              <a:t>정답를</a:t>
            </a:r>
            <a:r>
              <a:rPr kumimoji="1" lang="ko-KR" altLang="en-US" dirty="0"/>
              <a:t> 구하는 문제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시리얼키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크랙이랑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비슷</a:t>
            </a:r>
            <a:r>
              <a:rPr kumimoji="1"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암호를 해독해서 답을 구하는 문제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0968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 CON CTF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미국 라스베가스에서 개최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상금은 없지만 세계 최고 권위의</a:t>
            </a:r>
            <a:r>
              <a:rPr kumimoji="1" lang="en-US" altLang="ko-KR" dirty="0"/>
              <a:t> CTF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72883-3869-704C-909E-56447CF6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102168"/>
            <a:ext cx="4724400" cy="31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1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CODEGATE CTF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학생부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대학생부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일반부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예선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월 온라인 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본선 </a:t>
            </a:r>
            <a:r>
              <a:rPr kumimoji="1" lang="en-US" altLang="ko-KR" dirty="0"/>
              <a:t>4</a:t>
            </a:r>
            <a:r>
              <a:rPr kumimoji="1" lang="ko-KR" altLang="en-US" dirty="0"/>
              <a:t>월 코엑스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 많음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628AE-B73C-7B47-9185-7E38DA1D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684973"/>
            <a:ext cx="5989320" cy="4491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 설명선[R] 7">
            <a:extLst>
              <a:ext uri="{FF2B5EF4-FFF2-40B4-BE49-F238E27FC236}">
                <a16:creationId xmlns:a16="http://schemas.microsoft.com/office/drawing/2014/main" id="{FBE60EAE-4C25-6545-92B4-653560B03F03}"/>
              </a:ext>
            </a:extLst>
          </p:cNvPr>
          <p:cNvSpPr/>
          <p:nvPr/>
        </p:nvSpPr>
        <p:spPr>
          <a:xfrm>
            <a:off x="7966710" y="1822450"/>
            <a:ext cx="971550" cy="540385"/>
          </a:xfrm>
          <a:prstGeom prst="wedgeRectCallout">
            <a:avLst>
              <a:gd name="adj1" fmla="val -36087"/>
              <a:gd name="adj2" fmla="val 667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짱해커</a:t>
            </a:r>
            <a:endParaRPr kumimoji="1" lang="ko-KR" altLang="en-US" dirty="0">
              <a:solidFill>
                <a:sysClr val="windowText" lastClr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사각형 설명선[R] 8">
            <a:extLst>
              <a:ext uri="{FF2B5EF4-FFF2-40B4-BE49-F238E27FC236}">
                <a16:creationId xmlns:a16="http://schemas.microsoft.com/office/drawing/2014/main" id="{F9AD84E6-CC36-2744-B868-260A8A259E40}"/>
              </a:ext>
            </a:extLst>
          </p:cNvPr>
          <p:cNvSpPr/>
          <p:nvPr/>
        </p:nvSpPr>
        <p:spPr>
          <a:xfrm>
            <a:off x="5901690" y="4357053"/>
            <a:ext cx="1367790" cy="374967"/>
          </a:xfrm>
          <a:prstGeom prst="wedgeRectCallout">
            <a:avLst>
              <a:gd name="adj1" fmla="val 62310"/>
              <a:gd name="adj2" fmla="val -1251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짱해커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가방</a:t>
            </a:r>
          </a:p>
        </p:txBody>
      </p:sp>
      <p:sp>
        <p:nvSpPr>
          <p:cNvPr id="10" name="사각형 설명선[R] 9">
            <a:extLst>
              <a:ext uri="{FF2B5EF4-FFF2-40B4-BE49-F238E27FC236}">
                <a16:creationId xmlns:a16="http://schemas.microsoft.com/office/drawing/2014/main" id="{8E949728-EB05-8D44-B6C9-89B830F617B2}"/>
              </a:ext>
            </a:extLst>
          </p:cNvPr>
          <p:cNvSpPr/>
          <p:nvPr/>
        </p:nvSpPr>
        <p:spPr>
          <a:xfrm>
            <a:off x="5154930" y="5676901"/>
            <a:ext cx="1131570" cy="500062"/>
          </a:xfrm>
          <a:prstGeom prst="wedgeRectCallout">
            <a:avLst>
              <a:gd name="adj1" fmla="val 48169"/>
              <a:gd name="adj2" fmla="val -10461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짱해커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발</a:t>
            </a:r>
          </a:p>
        </p:txBody>
      </p:sp>
    </p:spTree>
    <p:extLst>
      <p:ext uri="{BB962C8B-B14F-4D97-AF65-F5344CB8AC3E}">
        <p14:creationId xmlns:p14="http://schemas.microsoft.com/office/powerpoint/2010/main" val="28284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65D4E-C216-7742-B7A2-D48D202B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사이버공격방어대회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33751-1771-AE43-B611-3513A65F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Attack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Defense</a:t>
            </a:r>
            <a:r>
              <a:rPr kumimoji="1" lang="ko-KR" altLang="en-US" dirty="0"/>
              <a:t> 방식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예선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온라인 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본선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월 제주도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상금 많음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국정원 주최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18B8AB-3879-3F4B-87C8-7BDC8EFD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70" y="1690688"/>
            <a:ext cx="5764530" cy="4323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01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696</Words>
  <Application>Microsoft Macintosh PowerPoint</Application>
  <PresentationFormat>와이드스크린</PresentationFormat>
  <Paragraphs>189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NanumSquare</vt:lpstr>
      <vt:lpstr>NanumSquareRound</vt:lpstr>
      <vt:lpstr>Arial</vt:lpstr>
      <vt:lpstr>Wingdings</vt:lpstr>
      <vt:lpstr>Office 테마</vt:lpstr>
      <vt:lpstr>Web Hacking Basic</vt:lpstr>
      <vt:lpstr>Contents</vt:lpstr>
      <vt:lpstr>About</vt:lpstr>
      <vt:lpstr>해킹을 왜 할까?</vt:lpstr>
      <vt:lpstr>CTF = 해킹대회</vt:lpstr>
      <vt:lpstr>CTF = 해킹대회</vt:lpstr>
      <vt:lpstr>DEF CON CTF</vt:lpstr>
      <vt:lpstr>CODEGATE CTF</vt:lpstr>
      <vt:lpstr>사이버공격방어대회</vt:lpstr>
      <vt:lpstr>사이버작전경연대회</vt:lpstr>
      <vt:lpstr>사이버공격방어대회</vt:lpstr>
      <vt:lpstr>Samsung CTF</vt:lpstr>
      <vt:lpstr>버그바운티</vt:lpstr>
      <vt:lpstr>버그바운티</vt:lpstr>
      <vt:lpstr>버그바운티</vt:lpstr>
      <vt:lpstr>KISA 버그바운티</vt:lpstr>
      <vt:lpstr>NAVER 버그바운티</vt:lpstr>
      <vt:lpstr>버그바운티 예시</vt:lpstr>
      <vt:lpstr>Cyber War</vt:lpstr>
      <vt:lpstr>Cyber War</vt:lpstr>
      <vt:lpstr>Cyber War</vt:lpstr>
      <vt:lpstr>Web</vt:lpstr>
      <vt:lpstr>Web : Architecture</vt:lpstr>
      <vt:lpstr>Web : Browser</vt:lpstr>
      <vt:lpstr>Web : Browser</vt:lpstr>
      <vt:lpstr>Web : Browser</vt:lpstr>
      <vt:lpstr>Web : Browser</vt:lpstr>
      <vt:lpstr>Web : Browser</vt:lpstr>
      <vt:lpstr>HTML</vt:lpstr>
      <vt:lpstr>HTML</vt:lpstr>
      <vt:lpstr>Javascript</vt:lpstr>
      <vt:lpstr>Javascript</vt:lpstr>
      <vt:lpstr>PHP</vt:lpstr>
      <vt:lpstr>SQL</vt:lpstr>
      <vt:lpstr>SQL</vt:lpstr>
      <vt:lpstr>추천 과제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조성준</dc:creator>
  <cp:keywords/>
  <dc:description/>
  <cp:lastModifiedBy>조성준</cp:lastModifiedBy>
  <cp:revision>75</cp:revision>
  <dcterms:created xsi:type="dcterms:W3CDTF">2020-05-09T09:24:18Z</dcterms:created>
  <dcterms:modified xsi:type="dcterms:W3CDTF">2020-05-12T12:20:13Z</dcterms:modified>
  <cp:category/>
</cp:coreProperties>
</file>